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76" r:id="rId8"/>
    <p:sldId id="263" r:id="rId9"/>
    <p:sldId id="264" r:id="rId10"/>
    <p:sldId id="265" r:id="rId11"/>
    <p:sldId id="277" r:id="rId12"/>
    <p:sldId id="266" r:id="rId13"/>
    <p:sldId id="267" r:id="rId14"/>
    <p:sldId id="268" r:id="rId15"/>
    <p:sldId id="269" r:id="rId16"/>
    <p:sldId id="278"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7"/>
            <a:ext cx="103632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pPr fontAlgn="base">
              <a:spcBef>
                <a:spcPct val="0"/>
              </a:spcBef>
              <a:spcAft>
                <a:spcPct val="0"/>
              </a:spcAft>
            </a:pPr>
            <a:fld id="{3EC2D46A-8941-47B2-B596-A3D407A1E263}"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5" name="عنصر نائب للتذييل 4"/>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6" name="عنصر نائب لرقم الشريحة 5"/>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422318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fontAlgn="base">
              <a:spcBef>
                <a:spcPct val="0"/>
              </a:spcBef>
              <a:spcAft>
                <a:spcPct val="0"/>
              </a:spcAft>
            </a:pPr>
            <a:fld id="{B7ECAF79-949D-483D-BD3C-01593B0564B2}"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5" name="عنصر نائب للتذييل 4"/>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6" name="عنصر نائب لرقم الشريحة 5"/>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192604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40"/>
            <a:ext cx="27432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09600" y="274640"/>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fontAlgn="base">
              <a:spcBef>
                <a:spcPct val="0"/>
              </a:spcBef>
              <a:spcAft>
                <a:spcPct val="0"/>
              </a:spcAft>
            </a:pPr>
            <a:fld id="{F3EF77A7-702C-413B-A3E0-80AC5A2A0D40}"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5" name="عنصر نائب للتذييل 4"/>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6" name="عنصر نائب لرقم الشريحة 5"/>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227798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fontAlgn="base">
              <a:spcBef>
                <a:spcPct val="0"/>
              </a:spcBef>
              <a:spcAft>
                <a:spcPct val="0"/>
              </a:spcAft>
            </a:pPr>
            <a:fld id="{1072C983-338A-43DA-8E44-590D67A89459}"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5" name="عنصر نائب للتذييل 4"/>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6" name="عنصر نائب لرقم الشريحة 5"/>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329601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2"/>
            <a:ext cx="103632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pPr fontAlgn="base">
              <a:spcBef>
                <a:spcPct val="0"/>
              </a:spcBef>
              <a:spcAft>
                <a:spcPct val="0"/>
              </a:spcAft>
            </a:pPr>
            <a:fld id="{760483ED-0F1A-475C-9D13-DE2C1C2F80BF}"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5" name="عنصر نائب للتذييل 4"/>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6" name="عنصر نائب لرقم الشريحة 5"/>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2780508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pPr fontAlgn="base">
              <a:spcBef>
                <a:spcPct val="0"/>
              </a:spcBef>
              <a:spcAft>
                <a:spcPct val="0"/>
              </a:spcAft>
            </a:pPr>
            <a:fld id="{AAA8B8DF-A0C5-4DC7-9075-4D6271EDFABB}"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6" name="عنصر نائب للتذييل 5"/>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7" name="عنصر نائب لرقم الشريحة 6"/>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316914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pPr fontAlgn="base">
              <a:spcBef>
                <a:spcPct val="0"/>
              </a:spcBef>
              <a:spcAft>
                <a:spcPct val="0"/>
              </a:spcAft>
            </a:pPr>
            <a:fld id="{338DAF8B-2FF3-429E-850B-41175A888164}"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8" name="عنصر نائب للتذييل 7"/>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9" name="عنصر نائب لرقم الشريحة 8"/>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352509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pPr fontAlgn="base">
              <a:spcBef>
                <a:spcPct val="0"/>
              </a:spcBef>
              <a:spcAft>
                <a:spcPct val="0"/>
              </a:spcAft>
            </a:pPr>
            <a:fld id="{3F7249FB-E639-4BD4-852C-43BD38F21ECD}"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4" name="عنصر نائب للتذييل 3"/>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5" name="عنصر نائب لرقم الشريحة 4"/>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398854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fontAlgn="base">
              <a:spcBef>
                <a:spcPct val="0"/>
              </a:spcBef>
              <a:spcAft>
                <a:spcPct val="0"/>
              </a:spcAft>
            </a:pPr>
            <a:fld id="{A7CE735E-77CA-44AF-9286-F7C65FE7BC39}"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3" name="عنصر نائب للتذييل 2"/>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4" name="عنصر نائب لرقم الشريحة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421805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3" y="273050"/>
            <a:ext cx="4011084" cy="1162051"/>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fontAlgn="base">
              <a:spcBef>
                <a:spcPct val="0"/>
              </a:spcBef>
              <a:spcAft>
                <a:spcPct val="0"/>
              </a:spcAft>
            </a:pPr>
            <a:fld id="{77DDE8EC-BBC3-442D-8B4C-FEC5B9B3762A}"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6" name="عنصر نائب للتذييل 5"/>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7" name="عنصر نائب لرقم الشريحة 6"/>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43440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1"/>
            <a:ext cx="7315200" cy="566739"/>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fontAlgn="base">
              <a:spcBef>
                <a:spcPct val="0"/>
              </a:spcBef>
              <a:spcAft>
                <a:spcPct val="0"/>
              </a:spcAft>
            </a:pPr>
            <a:fld id="{4FF43157-1F46-44AB-8604-2176B7D5EB48}" type="datetime1">
              <a:rPr lang="en-US" smtClean="0">
                <a:solidFill>
                  <a:prstClr val="black">
                    <a:tint val="75000"/>
                  </a:prstClr>
                </a:solidFill>
                <a:latin typeface="Arial" charset="0"/>
              </a:rPr>
              <a:pPr fontAlgn="base">
                <a:spcBef>
                  <a:spcPct val="0"/>
                </a:spcBef>
                <a:spcAft>
                  <a:spcPct val="0"/>
                </a:spcAft>
              </a:pPr>
              <a:t>1/3/2023</a:t>
            </a:fld>
            <a:endParaRPr lang="ar-SA">
              <a:solidFill>
                <a:prstClr val="black">
                  <a:tint val="75000"/>
                </a:prstClr>
              </a:solidFill>
              <a:latin typeface="Arial" charset="0"/>
            </a:endParaRPr>
          </a:p>
        </p:txBody>
      </p:sp>
      <p:sp>
        <p:nvSpPr>
          <p:cNvPr id="6" name="عنصر نائب للتذييل 5"/>
          <p:cNvSpPr>
            <a:spLocks noGrp="1"/>
          </p:cNvSpPr>
          <p:nvPr>
            <p:ph type="ftr" sz="quarter" idx="11"/>
          </p:nvPr>
        </p:nvSpPr>
        <p:spPr/>
        <p:txBody>
          <a:bodyPr/>
          <a:lstStyle/>
          <a:p>
            <a:pPr fontAlgn="base">
              <a:spcBef>
                <a:spcPct val="0"/>
              </a:spcBef>
              <a:spcAft>
                <a:spcPct val="0"/>
              </a:spcAft>
            </a:pPr>
            <a:endParaRPr lang="ar-SA">
              <a:solidFill>
                <a:prstClr val="black">
                  <a:tint val="75000"/>
                </a:prstClr>
              </a:solidFill>
              <a:latin typeface="Arial" charset="0"/>
            </a:endParaRPr>
          </a:p>
        </p:txBody>
      </p:sp>
      <p:sp>
        <p:nvSpPr>
          <p:cNvPr id="7" name="عنصر نائب لرقم الشريحة 6"/>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163905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9"/>
            <a:ext cx="109728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600" y="1600202"/>
            <a:ext cx="109728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7600"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51DC9231-A051-49E3-B749-77FBEC7D8C2A}" type="datetime1">
              <a:rPr lang="en-US" smtClean="0">
                <a:solidFill>
                  <a:prstClr val="black">
                    <a:tint val="75000"/>
                  </a:prstClr>
                </a:solidFill>
              </a:rPr>
              <a:pPr rtl="1"/>
              <a:t>1/3/2023</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4165600"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09600"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4196978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4654" y="127752"/>
            <a:ext cx="1514921" cy="1131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0494" y="198502"/>
            <a:ext cx="1152525"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inus 3"/>
          <p:cNvSpPr/>
          <p:nvPr/>
        </p:nvSpPr>
        <p:spPr>
          <a:xfrm>
            <a:off x="132040" y="1417258"/>
            <a:ext cx="11953328" cy="152727"/>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latin typeface="Calibri"/>
            </a:endParaRPr>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6952" y="5900743"/>
            <a:ext cx="8821737" cy="6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597042" y="6172200"/>
            <a:ext cx="7321516" cy="338554"/>
          </a:xfrm>
          <a:prstGeom prst="rect">
            <a:avLst/>
          </a:prstGeom>
        </p:spPr>
        <p:txBody>
          <a:bodyPr wrap="square">
            <a:spAutoFit/>
          </a:bodyPr>
          <a:lstStyle/>
          <a:p>
            <a:pPr algn="ctr" rtl="1"/>
            <a:r>
              <a:rPr lang="en-US" sz="1600" dirty="0">
                <a:solidFill>
                  <a:prstClr val="black"/>
                </a:solidFill>
                <a:latin typeface="Times New Roman" pitchFamily="18" charset="0"/>
                <a:cs typeface="Times New Roman" pitchFamily="18" charset="0"/>
              </a:rPr>
              <a:t>University of Basra –College of Nursing – Fundamentals of Nursing Department </a:t>
            </a:r>
          </a:p>
        </p:txBody>
      </p:sp>
      <p:sp>
        <p:nvSpPr>
          <p:cNvPr id="8" name="Rectangle 7"/>
          <p:cNvSpPr/>
          <p:nvPr/>
        </p:nvSpPr>
        <p:spPr>
          <a:xfrm>
            <a:off x="5888181" y="2174183"/>
            <a:ext cx="5678887" cy="3434402"/>
          </a:xfrm>
          <a:prstGeom prst="rect">
            <a:avLst/>
          </a:prstGeom>
        </p:spPr>
        <p:txBody>
          <a:bodyPr wrap="square">
            <a:spAutoFit/>
          </a:bodyPr>
          <a:lstStyle/>
          <a:p>
            <a:pPr algn="ctr">
              <a:lnSpc>
                <a:spcPct val="107000"/>
              </a:lnSpc>
              <a:spcAft>
                <a:spcPts val="800"/>
              </a:spcAft>
            </a:pPr>
            <a:r>
              <a:rPr lang="en-US" sz="2400" b="1" dirty="0">
                <a:solidFill>
                  <a:prstClr val="black">
                    <a:lumMod val="95000"/>
                    <a:lumOff val="5000"/>
                  </a:prstClr>
                </a:solidFill>
                <a:latin typeface="Arial" charset="0"/>
              </a:rPr>
              <a:t>Lecture </a:t>
            </a:r>
            <a:r>
              <a:rPr lang="en-US" sz="2400" b="1" dirty="0" smtClean="0">
                <a:solidFill>
                  <a:prstClr val="black">
                    <a:lumMod val="95000"/>
                    <a:lumOff val="5000"/>
                  </a:prstClr>
                </a:solidFill>
                <a:latin typeface="Arial" charset="0"/>
              </a:rPr>
              <a:t>7: </a:t>
            </a:r>
            <a:r>
              <a:rPr lang="en-US" sz="2400" b="1" dirty="0">
                <a:solidFill>
                  <a:prstClr val="black">
                    <a:lumMod val="95000"/>
                    <a:lumOff val="5000"/>
                  </a:prstClr>
                </a:solidFill>
                <a:latin typeface="Arial" charset="0"/>
              </a:rPr>
              <a:t>(Theory)</a:t>
            </a:r>
            <a:br>
              <a:rPr lang="en-US" sz="2400" b="1" dirty="0">
                <a:solidFill>
                  <a:prstClr val="black">
                    <a:lumMod val="95000"/>
                    <a:lumOff val="5000"/>
                  </a:prstClr>
                </a:solidFill>
                <a:latin typeface="Arial" charset="0"/>
              </a:rPr>
            </a:br>
            <a:r>
              <a:rPr lang="en-US" sz="2400" b="1" dirty="0">
                <a:solidFill>
                  <a:prstClr val="black">
                    <a:lumMod val="95000"/>
                    <a:lumOff val="5000"/>
                  </a:prstClr>
                </a:solidFill>
                <a:latin typeface="Arial" charset="0"/>
              </a:rPr>
              <a:t/>
            </a:r>
            <a:br>
              <a:rPr lang="en-US" sz="2400" b="1" dirty="0">
                <a:solidFill>
                  <a:prstClr val="black">
                    <a:lumMod val="95000"/>
                    <a:lumOff val="5000"/>
                  </a:prstClr>
                </a:solidFill>
                <a:latin typeface="Arial" charset="0"/>
              </a:rPr>
            </a:br>
            <a:r>
              <a:rPr lang="en-US" sz="3200" b="1"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Administering medications</a:t>
            </a:r>
          </a:p>
          <a:p>
            <a:pPr algn="ctr">
              <a:lnSpc>
                <a:spcPct val="107000"/>
              </a:lnSpc>
              <a:spcAft>
                <a:spcPts val="800"/>
              </a:spcAft>
            </a:pPr>
            <a:r>
              <a:rPr lang="en-US" sz="3200" b="1" dirty="0" smtClean="0">
                <a:latin typeface="Times New Roman" panose="02020603050405020304" pitchFamily="18" charset="0"/>
                <a:ea typeface="Calibri" panose="020F0502020204030204" pitchFamily="34" charset="0"/>
                <a:cs typeface="Arial" panose="020B0604020202020204" pitchFamily="34" charset="0"/>
              </a:rPr>
              <a:t>Assist.lect.Ahmed thamer saud</a:t>
            </a:r>
            <a:endParaRPr lang="en-US" sz="1200" b="1" dirty="0" smtClean="0">
              <a:effectLst/>
              <a:latin typeface="Calibri" panose="020F0502020204030204" pitchFamily="34" charset="0"/>
              <a:ea typeface="Calibri" panose="020F0502020204030204" pitchFamily="34" charset="0"/>
              <a:cs typeface="Arial" panose="020B0604020202020204" pitchFamily="34" charset="0"/>
            </a:endParaRPr>
          </a:p>
          <a:p>
            <a:pPr algn="ctr" rtl="1"/>
            <a:endParaRPr lang="en-US" sz="2400" b="1" dirty="0">
              <a:solidFill>
                <a:srgbClr val="FF0000"/>
              </a:solidFill>
              <a:latin typeface="Times New Roman"/>
              <a:ea typeface="Calibri"/>
              <a:cs typeface="Arial"/>
            </a:endParaRPr>
          </a:p>
          <a:p>
            <a:pPr algn="ctr" rtl="1"/>
            <a:endParaRPr lang="en-US" sz="2400" b="1" dirty="0">
              <a:solidFill>
                <a:srgbClr val="FF0000"/>
              </a:solidFill>
              <a:latin typeface="Times New Roman"/>
              <a:ea typeface="Calibri"/>
              <a:cs typeface="Arial"/>
            </a:endParaRPr>
          </a:p>
          <a:p>
            <a:pPr algn="r" rtl="1"/>
            <a:endParaRPr lang="en-US" b="1" dirty="0">
              <a:solidFill>
                <a:prstClr val="black"/>
              </a:solidFill>
              <a:latin typeface="Times New Roman"/>
              <a:ea typeface="Calibri"/>
              <a:cs typeface="Arial"/>
            </a:endParaRPr>
          </a:p>
          <a:p>
            <a:pPr algn="r" rtl="1"/>
            <a:r>
              <a:rPr lang="en-US" b="1" dirty="0">
                <a:solidFill>
                  <a:prstClr val="black"/>
                </a:solidFill>
                <a:latin typeface="Times New Roman"/>
                <a:ea typeface="Calibri"/>
                <a:cs typeface="Arial"/>
              </a:rPr>
              <a:t> </a:t>
            </a:r>
            <a:endParaRPr lang="ar-IQ" dirty="0">
              <a:solidFill>
                <a:prstClr val="black"/>
              </a:solidFill>
              <a:latin typeface="Calibri"/>
              <a:cs typeface="Arial" panose="020B0604020202020204" pitchFamily="34" charset="0"/>
            </a:endParaRPr>
          </a:p>
        </p:txBody>
      </p:sp>
      <p:sp>
        <p:nvSpPr>
          <p:cNvPr id="11" name="Rectangle 10"/>
          <p:cNvSpPr/>
          <p:nvPr/>
        </p:nvSpPr>
        <p:spPr>
          <a:xfrm>
            <a:off x="2971800" y="305236"/>
            <a:ext cx="4572000" cy="954107"/>
          </a:xfrm>
          <a:prstGeom prst="rect">
            <a:avLst/>
          </a:prstGeom>
        </p:spPr>
        <p:txBody>
          <a:bodyPr>
            <a:spAutoFit/>
          </a:bodyPr>
          <a:lstStyle/>
          <a:p>
            <a:pPr rtl="1"/>
            <a:r>
              <a:rPr lang="en-US" sz="1400" b="1" dirty="0">
                <a:solidFill>
                  <a:prstClr val="black"/>
                </a:solidFill>
                <a:latin typeface="Times New Roman" pitchFamily="18" charset="0"/>
                <a:cs typeface="Times New Roman" pitchFamily="18" charset="0"/>
              </a:rPr>
              <a:t>Fundamentals of Nursing Department</a:t>
            </a:r>
          </a:p>
          <a:p>
            <a:pPr rtl="1"/>
            <a:r>
              <a:rPr lang="en-US" sz="1400" b="1" dirty="0">
                <a:solidFill>
                  <a:prstClr val="black"/>
                </a:solidFill>
                <a:latin typeface="Times New Roman" pitchFamily="18" charset="0"/>
                <a:cs typeface="Times New Roman" pitchFamily="18" charset="0"/>
              </a:rPr>
              <a:t>College of Nursing</a:t>
            </a:r>
          </a:p>
          <a:p>
            <a:pPr rtl="1"/>
            <a:r>
              <a:rPr lang="en-US" sz="1400" b="1" dirty="0">
                <a:solidFill>
                  <a:prstClr val="black"/>
                </a:solidFill>
                <a:latin typeface="Times New Roman" pitchFamily="18" charset="0"/>
                <a:cs typeface="Times New Roman" pitchFamily="18" charset="0"/>
              </a:rPr>
              <a:t>University of Basra</a:t>
            </a:r>
          </a:p>
          <a:p>
            <a:pPr rtl="1"/>
            <a:r>
              <a:rPr lang="en-US" sz="1400" b="1" dirty="0">
                <a:solidFill>
                  <a:prstClr val="black"/>
                </a:solidFill>
                <a:latin typeface="Times New Roman" pitchFamily="18" charset="0"/>
                <a:cs typeface="Times New Roman" pitchFamily="18" charset="0"/>
              </a:rPr>
              <a:t>First Stage</a:t>
            </a:r>
          </a:p>
        </p:txBody>
      </p:sp>
      <p:pic>
        <p:nvPicPr>
          <p:cNvPr id="6" name="Picture 2" descr="The EIGHT âRightsâ of Medication Administration - Communities of Car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5283" y="1774767"/>
            <a:ext cx="4707371" cy="3921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380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Route of Administration</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304800" y="1417639"/>
            <a:ext cx="11277600" cy="5087074"/>
          </a:xfrm>
        </p:spPr>
        <p:txBody>
          <a:bodyPr>
            <a:normAutofit/>
          </a:bodyPr>
          <a:lstStyle/>
          <a:p>
            <a:pPr marL="0" marR="0" algn="l" rtl="0">
              <a:lnSpc>
                <a:spcPct val="107000"/>
              </a:lnSpc>
              <a:spcBef>
                <a:spcPts val="0"/>
              </a:spcBef>
              <a:spcAft>
                <a:spcPts val="800"/>
              </a:spcAft>
            </a:pPr>
            <a:r>
              <a:rPr lang="en-US" sz="28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Common </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routes of administration and standard abbreviations include the following:</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Oral (PO)</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 the patient swallows a tablet or capsule</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Sublingual (SL)</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 applied under the tongue</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Enteral (NG or PEG)</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 administered via a tube directly into the GI tract</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Rectal (PR)</a:t>
            </a:r>
            <a:r>
              <a:rPr lang="en-US" sz="2800" dirty="0">
                <a:solidFill>
                  <a:srgbClr val="000000"/>
                </a:solidFill>
                <a:latin typeface="Times New Roman" panose="02020603050405020304" pitchFamily="18" charset="0"/>
                <a:ea typeface="Calibri" panose="020F0502020204030204" pitchFamily="34" charset="0"/>
                <a:cs typeface="Arial" panose="020B0604020202020204" pitchFamily="34" charset="0"/>
              </a:rPr>
              <a:t> – administered via rectal suppository</a:t>
            </a:r>
            <a:endParaRPr lang="en-US" sz="20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0" indent="0" algn="l" rtl="0">
              <a:buNone/>
            </a:pPr>
            <a:endParaRPr lang="en-US" sz="28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10</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1885520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782" y="609600"/>
            <a:ext cx="11637818" cy="5516565"/>
          </a:xfrm>
        </p:spPr>
        <p:txBody>
          <a:bodyPr/>
          <a:lstStyle/>
          <a:p>
            <a:pPr lvl="0" algn="l" rtl="0">
              <a:lnSpc>
                <a:spcPct val="150000"/>
              </a:lnSpc>
              <a:spcBef>
                <a:spcPts val="0"/>
              </a:spcBef>
              <a:spcAft>
                <a:spcPts val="800"/>
              </a:spcAft>
              <a:buSzPts val="1000"/>
              <a:buFont typeface="Symbol" panose="05050102010706020507" pitchFamily="18" charset="2"/>
              <a:buChar char=""/>
              <a:tabLst>
                <a:tab pos="457200" algn="l"/>
              </a:tabLst>
            </a:pPr>
            <a:r>
              <a:rPr lang="en-US" sz="25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Inhalation (INH)</a:t>
            </a:r>
            <a:r>
              <a:rPr lang="en-US" sz="2500" dirty="0">
                <a:solidFill>
                  <a:srgbClr val="000000"/>
                </a:solidFill>
                <a:latin typeface="Times New Roman" panose="02020603050405020304" pitchFamily="18" charset="0"/>
                <a:ea typeface="Calibri" panose="020F0502020204030204" pitchFamily="34" charset="0"/>
                <a:cs typeface="Arial" panose="020B0604020202020204" pitchFamily="34" charset="0"/>
              </a:rPr>
              <a:t> – the patient breathes in medication from an inhaler</a:t>
            </a:r>
            <a:endParaRPr lang="en-US" sz="19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lvl="0" algn="l" rtl="0">
              <a:lnSpc>
                <a:spcPct val="150000"/>
              </a:lnSpc>
              <a:spcBef>
                <a:spcPts val="0"/>
              </a:spcBef>
              <a:spcAft>
                <a:spcPts val="800"/>
              </a:spcAft>
              <a:buSzPts val="1000"/>
              <a:buFont typeface="Symbol" panose="05050102010706020507" pitchFamily="18" charset="2"/>
              <a:buChar char=""/>
              <a:tabLst>
                <a:tab pos="457200" algn="l"/>
              </a:tabLst>
            </a:pPr>
            <a:r>
              <a:rPr lang="en-US" sz="25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Intramuscular (IM)</a:t>
            </a:r>
            <a:r>
              <a:rPr lang="en-US" sz="2500" dirty="0">
                <a:solidFill>
                  <a:srgbClr val="000000"/>
                </a:solidFill>
                <a:latin typeface="Times New Roman" panose="02020603050405020304" pitchFamily="18" charset="0"/>
                <a:ea typeface="Calibri" panose="020F0502020204030204" pitchFamily="34" charset="0"/>
                <a:cs typeface="Arial" panose="020B0604020202020204" pitchFamily="34" charset="0"/>
              </a:rPr>
              <a:t> – administered via an injection into a muscle</a:t>
            </a:r>
            <a:endParaRPr lang="en-US" sz="19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lvl="0" algn="l" rtl="0">
              <a:lnSpc>
                <a:spcPct val="150000"/>
              </a:lnSpc>
              <a:spcBef>
                <a:spcPts val="0"/>
              </a:spcBef>
              <a:spcAft>
                <a:spcPts val="800"/>
              </a:spcAft>
              <a:buSzPts val="1000"/>
              <a:buFont typeface="Symbol" panose="05050102010706020507" pitchFamily="18" charset="2"/>
              <a:buChar char=""/>
              <a:tabLst>
                <a:tab pos="457200" algn="l"/>
              </a:tabLst>
            </a:pPr>
            <a:r>
              <a:rPr lang="en-US" sz="25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Subcutaneous</a:t>
            </a:r>
            <a:r>
              <a:rPr lang="en-US" sz="2500" dirty="0">
                <a:solidFill>
                  <a:srgbClr val="000000"/>
                </a:solidFill>
                <a:latin typeface="Times New Roman" panose="02020603050405020304" pitchFamily="18" charset="0"/>
                <a:ea typeface="Calibri" panose="020F0502020204030204" pitchFamily="34" charset="0"/>
                <a:cs typeface="Arial" panose="020B0604020202020204" pitchFamily="34" charset="0"/>
              </a:rPr>
              <a:t> – administered via injection into the fat tissue beneath the skin </a:t>
            </a:r>
            <a:endParaRPr lang="en-US" sz="25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0" algn="l" rtl="0">
              <a:lnSpc>
                <a:spcPct val="150000"/>
              </a:lnSpc>
              <a:spcBef>
                <a:spcPts val="0"/>
              </a:spcBef>
              <a:spcAft>
                <a:spcPts val="800"/>
              </a:spcAft>
              <a:buSzPts val="1000"/>
              <a:buFont typeface="Symbol" panose="05050102010706020507" pitchFamily="18" charset="2"/>
              <a:buChar char=""/>
              <a:tabLst>
                <a:tab pos="457200" algn="l"/>
              </a:tabLst>
            </a:pPr>
            <a:r>
              <a:rPr lang="en-US" sz="25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Transdermal (TD)</a:t>
            </a:r>
            <a:r>
              <a:rPr lang="en-US" sz="25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 administered by applying a patch on the skin</a:t>
            </a:r>
            <a:endParaRPr lang="en-US" sz="1900" dirty="0" smtClean="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11</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1566708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62567"/>
            <a:ext cx="10972800" cy="1143000"/>
          </a:xfrm>
        </p:spPr>
        <p:txBody>
          <a:bodyPr>
            <a:normAutofit fontScale="90000"/>
          </a:bodyPr>
          <a:lstStyle/>
          <a:p>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Rights of Medication Administration</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609600" y="1600202"/>
            <a:ext cx="11166764" cy="4525963"/>
          </a:xfrm>
        </p:spPr>
        <p:txBody>
          <a:bodyPr/>
          <a:lstStyle/>
          <a:p>
            <a:pPr marL="0" marR="0" algn="just" rtl="0">
              <a:lnSpc>
                <a:spcPct val="107000"/>
              </a:lnSpc>
              <a:spcBef>
                <a:spcPts val="0"/>
              </a:spcBef>
              <a:spcAft>
                <a:spcPts val="800"/>
              </a:spcAft>
            </a:pP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The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Centers for Medicare &amp; Medicaid Services requires nurses to verify specific information prior to the administration of medication to avoid errors, referred to as verifying the rights of medication administration. These rights of medication administration are the vital last safety check by nurses to prevent errors in the chain of medication administration that includes the prescribing provider, the pharmacist, the nurse, and the patient.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just" rtl="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12</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353385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655" y="374072"/>
            <a:ext cx="11180618" cy="5156347"/>
          </a:xfrm>
        </p:spPr>
        <p:txBody>
          <a:bodyPr>
            <a:noAutofit/>
          </a:bodyPr>
          <a:lstStyle/>
          <a:p>
            <a:pPr marL="0" marR="0" indent="0" algn="l" rtl="0">
              <a:lnSpc>
                <a:spcPct val="107000"/>
              </a:lnSpc>
              <a:spcBef>
                <a:spcPts val="0"/>
              </a:spcBef>
              <a:spcAft>
                <a:spcPts val="800"/>
              </a:spcAft>
              <a:buNone/>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The </a:t>
            </a:r>
            <a:r>
              <a:rPr lang="en-US"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six rights </a:t>
            </a: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of medication administration must be verified by the nurse at least three times before administering a medication to a patient. These six rights include the following</a:t>
            </a:r>
            <a:r>
              <a:rPr lang="en-US" sz="24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14300" marR="0" indent="-457200" algn="l" rtl="0">
              <a:lnSpc>
                <a:spcPct val="170000"/>
              </a:lnSpc>
              <a:spcBef>
                <a:spcPts val="0"/>
              </a:spcBef>
              <a:spcAft>
                <a:spcPts val="800"/>
              </a:spcAft>
              <a:buFont typeface="+mj-lt"/>
              <a:buAutoNum type="arabicPeriod"/>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Right Patient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14300" marR="0" indent="-457200" algn="l" rtl="0">
              <a:lnSpc>
                <a:spcPct val="170000"/>
              </a:lnSpc>
              <a:spcBef>
                <a:spcPts val="0"/>
              </a:spcBef>
              <a:spcAft>
                <a:spcPts val="800"/>
              </a:spcAft>
              <a:buFont typeface="+mj-lt"/>
              <a:buAutoNum type="arabicPeriod"/>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Right Drug</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14300" marR="0" indent="-457200" algn="l" rtl="0">
              <a:lnSpc>
                <a:spcPct val="170000"/>
              </a:lnSpc>
              <a:spcBef>
                <a:spcPts val="0"/>
              </a:spcBef>
              <a:spcAft>
                <a:spcPts val="800"/>
              </a:spcAft>
              <a:buFont typeface="+mj-lt"/>
              <a:buAutoNum type="arabicPeriod"/>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Right Dose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14300" marR="0" indent="-457200" algn="l" rtl="0">
              <a:lnSpc>
                <a:spcPct val="170000"/>
              </a:lnSpc>
              <a:spcBef>
                <a:spcPts val="0"/>
              </a:spcBef>
              <a:spcAft>
                <a:spcPts val="800"/>
              </a:spcAft>
              <a:buFont typeface="+mj-lt"/>
              <a:buAutoNum type="arabicPeriod"/>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Right Time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14300" marR="0" indent="-457200" algn="l" rtl="0">
              <a:lnSpc>
                <a:spcPct val="170000"/>
              </a:lnSpc>
              <a:spcBef>
                <a:spcPts val="0"/>
              </a:spcBef>
              <a:spcAft>
                <a:spcPts val="800"/>
              </a:spcAft>
              <a:buFont typeface="+mj-lt"/>
              <a:buAutoNum type="arabicPeriod"/>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Right Route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114300" marR="0" indent="-457200" algn="l" rtl="0">
              <a:lnSpc>
                <a:spcPct val="170000"/>
              </a:lnSpc>
              <a:spcBef>
                <a:spcPts val="0"/>
              </a:spcBef>
              <a:spcAft>
                <a:spcPts val="800"/>
              </a:spcAft>
              <a:buFont typeface="+mj-lt"/>
              <a:buAutoNum type="arabicPeriod"/>
            </a:pPr>
            <a:r>
              <a:rPr lang="en-US"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Right Documentation</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l" rtl="0">
              <a:buNone/>
            </a:pPr>
            <a:endParaRPr lang="en-US" sz="24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13</a:t>
            </a:fld>
            <a:endParaRPr lang="ar-SA">
              <a:solidFill>
                <a:prstClr val="black">
                  <a:tint val="75000"/>
                </a:prstClr>
              </a:solidFill>
              <a:latin typeface="Arial" charset="0"/>
            </a:endParaRPr>
          </a:p>
        </p:txBody>
      </p:sp>
      <p:pic>
        <p:nvPicPr>
          <p:cNvPr id="5" name="Picture 4"/>
          <p:cNvPicPr>
            <a:picLocks noChangeAspect="1"/>
          </p:cNvPicPr>
          <p:nvPr/>
        </p:nvPicPr>
        <p:blipFill>
          <a:blip r:embed="rId2"/>
          <a:stretch>
            <a:fillRect/>
          </a:stretch>
        </p:blipFill>
        <p:spPr>
          <a:xfrm>
            <a:off x="4596246" y="1676401"/>
            <a:ext cx="7352436" cy="4901624"/>
          </a:xfrm>
          <a:prstGeom prst="rect">
            <a:avLst/>
          </a:prstGeom>
        </p:spPr>
      </p:pic>
    </p:spTree>
    <p:extLst>
      <p:ext uri="{BB962C8B-B14F-4D97-AF65-F5344CB8AC3E}">
        <p14:creationId xmlns:p14="http://schemas.microsoft.com/office/powerpoint/2010/main" val="1275138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Effect of drugs </a:t>
            </a:r>
            <a:r>
              <a:rPr lang="en-US" sz="2800" dirty="0">
                <a:latin typeface="Calibri" panose="020F0502020204030204" pitchFamily="34" charset="0"/>
                <a:ea typeface="Calibri" panose="020F0502020204030204" pitchFamily="34" charset="0"/>
                <a:cs typeface="Arial" panose="020B0604020202020204" pitchFamily="34" charset="0"/>
              </a:rPr>
              <a:t/>
            </a:r>
            <a:br>
              <a:rPr lang="en-US" sz="28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pPr marL="0" marR="0" indent="0" algn="just" rtl="0">
              <a:lnSpc>
                <a:spcPct val="107000"/>
              </a:lnSpc>
              <a:spcBef>
                <a:spcPts val="0"/>
              </a:spcBef>
              <a:spcAft>
                <a:spcPts val="800"/>
              </a:spcAft>
              <a:buNone/>
            </a:pP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Dosing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considerations play an important role in understanding the effect that a medication may have on a patient. During administration, the nurse must pay close attention to the desired effect and therapeutic patient response, as well as the safe dose range for any medication. The nurse should have an understanding of medication </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efficacy</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in order to ensure its appropriateness.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0"/>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14</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953635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236" y="623456"/>
            <a:ext cx="11319164" cy="5502710"/>
          </a:xfrm>
        </p:spPr>
        <p:txBody>
          <a:bodyPr>
            <a:normAutofit/>
          </a:bodyPr>
          <a:lstStyle/>
          <a:p>
            <a:pPr marL="0" marR="0" indent="0" algn="l" rtl="0">
              <a:lnSpc>
                <a:spcPct val="107000"/>
              </a:lnSpc>
              <a:spcBef>
                <a:spcPts val="0"/>
              </a:spcBef>
              <a:spcAft>
                <a:spcPts val="800"/>
              </a:spcAft>
              <a:buNone/>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Three additional principles related to the effect of a medication on a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patient </a:t>
            </a:r>
            <a:r>
              <a:rPr lang="en-US"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are onset, peak, and duration</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buFont typeface="+mj-lt"/>
              <a:buAutoNum type="arabicPeriod"/>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Onset:</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the onset of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medication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refers to when the medication first begins to take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effect.</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buFont typeface="+mj-lt"/>
              <a:buAutoNum type="arabicPeriod"/>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Peak:</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the peak of medication refers to the maximum concentration of medication in the body, and the patient shows evidence of greatest therapeutic effect</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Font typeface="+mj-lt"/>
              <a:buAutoNum type="arabicPeriod"/>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Duration:</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 the duration of medication refers to the length of time the medication produces its desired therapeutic effect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l" rtl="0">
              <a:lnSpc>
                <a:spcPct val="107000"/>
              </a:lnSpc>
              <a:spcBef>
                <a:spcPts val="0"/>
              </a:spcBef>
              <a:spcAft>
                <a:spcPts val="800"/>
              </a:spcAft>
              <a:buNone/>
            </a:pP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l" rtl="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15</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856894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16</a:t>
            </a:fld>
            <a:endParaRPr lang="ar-SA">
              <a:solidFill>
                <a:prstClr val="black">
                  <a:tint val="75000"/>
                </a:prstClr>
              </a:solidFill>
              <a:latin typeface="Arial" charset="0"/>
            </a:endParaRPr>
          </a:p>
        </p:txBody>
      </p:sp>
      <p:pic>
        <p:nvPicPr>
          <p:cNvPr id="7" name="Content Placeholder 6"/>
          <p:cNvPicPr>
            <a:picLocks noGrp="1" noChangeAspect="1"/>
          </p:cNvPicPr>
          <p:nvPr>
            <p:ph idx="1"/>
          </p:nvPr>
        </p:nvPicPr>
        <p:blipFill rotWithShape="1">
          <a:blip r:embed="rId2"/>
          <a:srcRect l="1529" r="18000"/>
          <a:stretch/>
        </p:blipFill>
        <p:spPr>
          <a:xfrm>
            <a:off x="429491" y="161132"/>
            <a:ext cx="10543309" cy="6377782"/>
          </a:xfrm>
          <a:prstGeom prst="rect">
            <a:avLst/>
          </a:prstGeom>
        </p:spPr>
      </p:pic>
    </p:spTree>
    <p:extLst>
      <p:ext uri="{BB962C8B-B14F-4D97-AF65-F5344CB8AC3E}">
        <p14:creationId xmlns:p14="http://schemas.microsoft.com/office/powerpoint/2010/main" val="3515050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17</a:t>
            </a:fld>
            <a:endParaRPr lang="ar-SA">
              <a:solidFill>
                <a:prstClr val="black">
                  <a:tint val="75000"/>
                </a:prstClr>
              </a:solidFill>
              <a:latin typeface="Arial" charset="0"/>
            </a:endParaRPr>
          </a:p>
        </p:txBody>
      </p:sp>
      <p:pic>
        <p:nvPicPr>
          <p:cNvPr id="6" name="Content Placeholder 5"/>
          <p:cNvPicPr>
            <a:picLocks noGrp="1" noChangeAspect="1"/>
          </p:cNvPicPr>
          <p:nvPr>
            <p:ph idx="1"/>
          </p:nvPr>
        </p:nvPicPr>
        <p:blipFill>
          <a:blip r:embed="rId2"/>
          <a:stretch>
            <a:fillRect/>
          </a:stretch>
        </p:blipFill>
        <p:spPr>
          <a:xfrm>
            <a:off x="766332" y="263236"/>
            <a:ext cx="10658473" cy="5901100"/>
          </a:xfrm>
          <a:prstGeom prst="rect">
            <a:avLst/>
          </a:prstGeom>
        </p:spPr>
      </p:pic>
    </p:spTree>
    <p:extLst>
      <p:ext uri="{BB962C8B-B14F-4D97-AF65-F5344CB8AC3E}">
        <p14:creationId xmlns:p14="http://schemas.microsoft.com/office/powerpoint/2010/main" val="2456143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79439"/>
            <a:ext cx="10972800" cy="1143000"/>
          </a:xfrm>
        </p:spPr>
        <p:txBody>
          <a:bodyPr>
            <a:normAutofit fontScale="90000"/>
          </a:bodyPr>
          <a:lstStyle/>
          <a:p>
            <a:pPr marL="0" marR="0">
              <a:lnSpc>
                <a:spcPct val="107000"/>
              </a:lnSpc>
              <a:spcBef>
                <a:spcPts val="0"/>
              </a:spcBef>
              <a:spcAft>
                <a:spcPts val="800"/>
              </a:spcAft>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Administering medications</a:t>
            </a:r>
            <a:r>
              <a:rPr lang="en-US" sz="2000" dirty="0">
                <a:latin typeface="Calibri" panose="020F0502020204030204" pitchFamily="34" charset="0"/>
                <a:ea typeface="Calibri" panose="020F0502020204030204" pitchFamily="34" charset="0"/>
                <a:cs typeface="Arial" panose="020B0604020202020204" pitchFamily="34" charset="0"/>
              </a:rPr>
              <a:t/>
            </a:r>
            <a:br>
              <a:rPr lang="en-US" sz="20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609600" y="1600202"/>
            <a:ext cx="11582400" cy="4525963"/>
          </a:xfrm>
        </p:spPr>
        <p:txBody>
          <a:bodyPr>
            <a:normAutofit lnSpcReduction="10000"/>
          </a:bodyPr>
          <a:lstStyle/>
          <a:p>
            <a:pPr marL="0" marR="0" indent="0" algn="l">
              <a:lnSpc>
                <a:spcPct val="150000"/>
              </a:lnSpc>
              <a:spcBef>
                <a:spcPts val="0"/>
              </a:spcBef>
              <a:spcAft>
                <a:spcPts val="800"/>
              </a:spcAft>
              <a:buNone/>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The scope of practice regarding a nurse’s ability to legally dispense and administer medication is based on each state’s Nurse Practice Act. Registered Nurses (RNs) and Licensed Practical Nurses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LPNs)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may legally administer medications that are prescribed by a health care provider, such as a physician, nurse practitioner, or physician’s assistant.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l" rtl="0">
              <a:lnSpc>
                <a:spcPct val="150000"/>
              </a:lnSpc>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2</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1196100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latin typeface="Times New Roman" panose="02020603050405020304" pitchFamily="18" charset="0"/>
                <a:ea typeface="Calibri" panose="020F0502020204030204" pitchFamily="34" charset="0"/>
              </a:rPr>
              <a:t>Medication orders</a:t>
            </a:r>
            <a:endParaRPr lang="en-US" dirty="0"/>
          </a:p>
        </p:txBody>
      </p:sp>
      <p:sp>
        <p:nvSpPr>
          <p:cNvPr id="3" name="Content Placeholder 2"/>
          <p:cNvSpPr>
            <a:spLocks noGrp="1"/>
          </p:cNvSpPr>
          <p:nvPr>
            <p:ph idx="1"/>
          </p:nvPr>
        </p:nvSpPr>
        <p:spPr/>
        <p:txBody>
          <a:bodyPr/>
          <a:lstStyle/>
          <a:p>
            <a:pPr marL="0" marR="0" indent="0" algn="l" rtl="0">
              <a:lnSpc>
                <a:spcPct val="107000"/>
              </a:lnSpc>
              <a:spcBef>
                <a:spcPts val="0"/>
              </a:spcBef>
              <a:spcAft>
                <a:spcPts val="800"/>
              </a:spcAft>
              <a:buNone/>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A medication order may be written, typed, or it may be given verbally or by telephone to </a:t>
            </a:r>
            <a:r>
              <a:rPr lang="en-US"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 nurse </a:t>
            </a: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or pharmacist.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marR="0" indent="0" algn="l" rtl="0">
              <a:lnSpc>
                <a:spcPct val="107000"/>
              </a:lnSpc>
              <a:spcBef>
                <a:spcPts val="0"/>
              </a:spcBef>
              <a:spcAft>
                <a:spcPts val="800"/>
              </a:spcAft>
              <a:buNone/>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Types of Orders</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0" marR="0" indent="0" algn="l" rtl="0">
              <a:lnSpc>
                <a:spcPct val="107000"/>
              </a:lnSpc>
              <a:spcBef>
                <a:spcPts val="0"/>
              </a:spcBef>
              <a:spcAft>
                <a:spcPts val="800"/>
              </a:spcAft>
              <a:buNone/>
            </a:pPr>
            <a:r>
              <a:rPr lang="en-US" dirty="0">
                <a:solidFill>
                  <a:srgbClr val="000000"/>
                </a:solidFill>
                <a:latin typeface="Times New Roman" panose="02020603050405020304" pitchFamily="18" charset="0"/>
                <a:ea typeface="Calibri" panose="020F0502020204030204" pitchFamily="34" charset="0"/>
                <a:cs typeface="Arial" panose="020B0604020202020204" pitchFamily="34" charset="0"/>
              </a:rPr>
              <a:t>Prescriptions are often referred to as orders in clinical practice. There are several types of orders, such as routine orders, PRN orders, standing orders, one-time orders, STAT orders, and titration orders.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l" rtl="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3</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3107534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78874"/>
            <a:ext cx="10972800" cy="5447292"/>
          </a:xfrm>
        </p:spPr>
        <p:txBody>
          <a:bodyPr>
            <a:normAutofit/>
          </a:bodyPr>
          <a:lstStyle/>
          <a:p>
            <a:pPr marL="0" lvl="0" indent="0" algn="l" rtl="0">
              <a:lnSpc>
                <a:spcPct val="107000"/>
              </a:lnSpc>
              <a:spcBef>
                <a:spcPts val="0"/>
              </a:spcBef>
              <a:spcAft>
                <a:spcPts val="800"/>
              </a:spcAft>
              <a:buSzPts val="1000"/>
              <a:buNone/>
              <a:tabLst>
                <a:tab pos="457200" algn="l"/>
              </a:tabLst>
            </a:pP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1-A</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a:t>
            </a:r>
            <a:r>
              <a:rPr lang="en-US" b="1"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routine order</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is a prescription that is followed until another order cancels it. An example of a routine order is “Lisinopril 10 mg PO daily.”</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lvl="0" indent="0" algn="l" rtl="0">
              <a:lnSpc>
                <a:spcPct val="107000"/>
              </a:lnSpc>
              <a:spcBef>
                <a:spcPts val="0"/>
              </a:spcBef>
              <a:spcAft>
                <a:spcPts val="800"/>
              </a:spcAft>
              <a:buSzPts val="1000"/>
              <a:buNone/>
              <a:tabLst>
                <a:tab pos="457200" algn="l"/>
              </a:tabLst>
            </a:pP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2-A</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a:t>
            </a:r>
            <a:r>
              <a:rPr lang="en-US" b="1"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PRN</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(or as-needed) order is a prescription for medication to </a:t>
            </a: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be </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administered when it is requested by, or as needed by, the patient. PRN orders are typically administered based on patient symptoms, such as pain, nausea, or itching. An example of a PRN order for pain medication is “Acetaminophen 500 mg PO every 4-6 hours as needed for pain.”</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l" rtl="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4</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376232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1056"/>
            <a:ext cx="11125200" cy="5655110"/>
          </a:xfrm>
        </p:spPr>
        <p:txBody>
          <a:bodyPr>
            <a:normAutofit/>
          </a:bodyPr>
          <a:lstStyle/>
          <a:p>
            <a:pPr marL="0" lvl="0" indent="0" algn="l" rtl="0">
              <a:lnSpc>
                <a:spcPct val="107000"/>
              </a:lnSpc>
              <a:spcBef>
                <a:spcPts val="0"/>
              </a:spcBef>
              <a:spcAft>
                <a:spcPts val="800"/>
              </a:spcAft>
              <a:buSzPts val="1000"/>
              <a:buNone/>
              <a:tabLst>
                <a:tab pos="457200" algn="l"/>
              </a:tabLst>
            </a:pP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3-A</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a:t>
            </a:r>
            <a:r>
              <a:rPr lang="en-US" b="1"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standing order</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is also referred to in practice as an “order set” or a “protocol.” Standing orders are standardized prescriptions for nurses to implement to any patient in clearly defined circumstances without the need to initially notify a provider. An example of a standing order set/protocol for patients visiting an urgent care clinic reporting chest pain is to immediately administer four chewable aspirin, establish intravenous (IV) access, and obtain an electrocardiogram (ECG).</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l" rtl="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5</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1109849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46364"/>
            <a:ext cx="10972800" cy="5779801"/>
          </a:xfrm>
        </p:spPr>
        <p:txBody>
          <a:bodyPr>
            <a:normAutofit/>
          </a:bodyPr>
          <a:lstStyle/>
          <a:p>
            <a:pPr marL="0" lvl="0" indent="0" algn="l" rtl="0">
              <a:lnSpc>
                <a:spcPct val="107000"/>
              </a:lnSpc>
              <a:spcBef>
                <a:spcPts val="0"/>
              </a:spcBef>
              <a:spcAft>
                <a:spcPts val="800"/>
              </a:spcAft>
              <a:buSzPts val="1000"/>
              <a:buNone/>
              <a:tabLst>
                <a:tab pos="457200" algn="l"/>
              </a:tabLst>
            </a:pP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4-A</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a:t>
            </a:r>
            <a:r>
              <a:rPr lang="en-US" b="1"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one-time order</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is a prescription for a medication to be administered only once. An example of a one-time order is a prescription for an IV dose of antibiotics to be administered immediately prior to surgery</a:t>
            </a: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a:t>
            </a:r>
          </a:p>
          <a:p>
            <a:pPr marL="0" lvl="0" indent="0" algn="l" rtl="0">
              <a:lnSpc>
                <a:spcPct val="107000"/>
              </a:lnSpc>
              <a:spcBef>
                <a:spcPts val="0"/>
              </a:spcBef>
              <a:spcAft>
                <a:spcPts val="800"/>
              </a:spcAft>
              <a:buSzPts val="1000"/>
              <a:buNone/>
              <a:tabLst>
                <a:tab pos="457200" algn="l"/>
              </a:tabLst>
            </a:pP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5-A</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a:t>
            </a:r>
            <a:r>
              <a:rPr lang="en-US" b="1"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STAT order</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is a one-time order that is administered without delay due to the urgency of the circumstances. An example of a STAT order is “Benadryl 50 mg PO stat” for a patient having an allergic reaction</a:t>
            </a: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6</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827154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4" y="768930"/>
            <a:ext cx="11513127" cy="4525963"/>
          </a:xfrm>
        </p:spPr>
        <p:txBody>
          <a:bodyPr/>
          <a:lstStyle/>
          <a:p>
            <a:pPr marL="0" lvl="0" indent="0" algn="l" rtl="0">
              <a:lnSpc>
                <a:spcPct val="107000"/>
              </a:lnSpc>
              <a:spcBef>
                <a:spcPts val="0"/>
              </a:spcBef>
              <a:spcAft>
                <a:spcPts val="800"/>
              </a:spcAft>
              <a:buSzPts val="1000"/>
              <a:buNone/>
              <a:tabLst>
                <a:tab pos="457200" algn="l"/>
              </a:tabLst>
            </a:pPr>
            <a:r>
              <a:rPr lang="en-US" sz="2700"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6-A</a:t>
            </a:r>
            <a:r>
              <a:rPr lang="en-US" sz="2700"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a:t>
            </a:r>
            <a:r>
              <a:rPr lang="en-US" sz="2700" b="1"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titration</a:t>
            </a:r>
            <a:r>
              <a:rPr lang="en-US" sz="2700"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 order is an order in which the medication dose is either progressively increased or decreased by the nurse in response to the patient’s status. Titration orders are typically used for patients in critical care as defined by agency policy. An example of a titration order is “Norepinephrine 2-12 micrograms/min, start at 2 mcg/min and titrate upward by 1 mcg/min every 5 minutes with continual blood pressure monitoring until systolic blood pressure &gt;90 mm Hg.”</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7</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3231737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525564"/>
                </a:solidFill>
                <a:latin typeface="Times New Roman" panose="02020603050405020304" pitchFamily="18" charset="0"/>
                <a:ea typeface="Times New Roman" panose="02020603050405020304" pitchFamily="18" charset="0"/>
                <a:cs typeface="Arial" panose="020B0604020202020204" pitchFamily="34" charset="0"/>
              </a:rPr>
              <a:t>Components of a Medication Order</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lnSpcReduction="10000"/>
          </a:bodyPr>
          <a:lstStyle/>
          <a:p>
            <a:pPr marL="0" marR="0" algn="l" rtl="0">
              <a:lnSpc>
                <a:spcPct val="107000"/>
              </a:lnSpc>
              <a:spcBef>
                <a:spcPts val="1800"/>
              </a:spcBef>
              <a:spcAft>
                <a:spcPts val="0"/>
              </a:spcAft>
            </a:pP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According </a:t>
            </a: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to the Centers for Medicare &amp; Medicaid Services, all orders for the administration of drugs and biologicals must contain the following information</a:t>
            </a:r>
            <a:r>
              <a:rPr lang="en-US" dirty="0" smtClean="0">
                <a:solidFill>
                  <a:srgbClr val="373D3F"/>
                </a:solidFill>
                <a:latin typeface="Times New Roman" panose="02020603050405020304" pitchFamily="18" charset="0"/>
                <a:ea typeface="Times New Roman" panose="02020603050405020304" pitchFamily="18" charset="0"/>
                <a:cs typeface="Arial" panose="020B060402020202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Name of the patient</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Age or date of birth</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Date and time of the order</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Drug name</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Dose, frequency, and route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r" rtl="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8</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4201999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26474"/>
            <a:ext cx="10972800" cy="5599692"/>
          </a:xfrm>
        </p:spPr>
        <p:txBody>
          <a:bodyPr/>
          <a:lstStyle/>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Name/Signature of the prescriber</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Weight of the patient to facilitate dose calculation when applicable. </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Dose calculation requirements, when applicable</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Exact strength or concentration, when applicable</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Bef>
                <a:spcPts val="0"/>
              </a:spcBef>
              <a:spcAft>
                <a:spcPts val="800"/>
              </a:spcAft>
              <a:buSzPts val="1000"/>
              <a:buFont typeface="Symbol" panose="05050102010706020507" pitchFamily="18" charset="2"/>
              <a:buChar char=""/>
              <a:tabLst>
                <a:tab pos="457200" algn="l"/>
              </a:tabLst>
            </a:pPr>
            <a:r>
              <a:rPr lang="en-US" dirty="0">
                <a:solidFill>
                  <a:srgbClr val="373D3F"/>
                </a:solidFill>
                <a:latin typeface="Times New Roman" panose="02020603050405020304" pitchFamily="18" charset="0"/>
                <a:ea typeface="Times New Roman" panose="02020603050405020304" pitchFamily="18" charset="0"/>
                <a:cs typeface="Arial" panose="020B0604020202020204" pitchFamily="34" charset="0"/>
              </a:rPr>
              <a:t>Quantity and/or duration of the prescription, when applicable</a:t>
            </a:r>
            <a:endParaRPr lang="en-US" sz="2400" dirty="0">
              <a:latin typeface="Calibri" panose="020F0502020204030204" pitchFamily="34" charset="0"/>
              <a:ea typeface="Calibri" panose="020F0502020204030204" pitchFamily="34" charset="0"/>
              <a:cs typeface="Arial" panose="020B0604020202020204" pitchFamily="34" charset="0"/>
            </a:endParaRPr>
          </a:p>
          <a:p>
            <a:pPr marL="0" indent="0" algn="l" rtl="0">
              <a:buNone/>
            </a:pPr>
            <a:endParaRPr lang="en-US"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0B34F065-1154-456A-91E3-76DE8E75E17B}" type="slidenum">
              <a:rPr lang="ar-SA" smtClean="0">
                <a:solidFill>
                  <a:prstClr val="black">
                    <a:tint val="75000"/>
                  </a:prstClr>
                </a:solidFill>
                <a:latin typeface="Arial" charset="0"/>
              </a:rPr>
              <a:pPr fontAlgn="base">
                <a:spcBef>
                  <a:spcPct val="0"/>
                </a:spcBef>
                <a:spcAft>
                  <a:spcPct val="0"/>
                </a:spcAft>
              </a:pPr>
              <a:t>9</a:t>
            </a:fld>
            <a:endParaRPr lang="ar-SA">
              <a:solidFill>
                <a:prstClr val="black">
                  <a:tint val="75000"/>
                </a:prstClr>
              </a:solidFill>
              <a:latin typeface="Arial" charset="0"/>
            </a:endParaRPr>
          </a:p>
        </p:txBody>
      </p:sp>
    </p:spTree>
    <p:extLst>
      <p:ext uri="{BB962C8B-B14F-4D97-AF65-F5344CB8AC3E}">
        <p14:creationId xmlns:p14="http://schemas.microsoft.com/office/powerpoint/2010/main" val="1428555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492</Words>
  <Application>Microsoft Office PowerPoint</Application>
  <PresentationFormat>Widescreen</PresentationFormat>
  <Paragraphs>76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Symbol</vt:lpstr>
      <vt:lpstr>Times New Roman</vt:lpstr>
      <vt:lpstr>سمة Office</vt:lpstr>
      <vt:lpstr>PowerPoint Presentation</vt:lpstr>
      <vt:lpstr>Administering medications </vt:lpstr>
      <vt:lpstr>Medication orders</vt:lpstr>
      <vt:lpstr>PowerPoint Presentation</vt:lpstr>
      <vt:lpstr>PowerPoint Presentation</vt:lpstr>
      <vt:lpstr>PowerPoint Presentation</vt:lpstr>
      <vt:lpstr>PowerPoint Presentation</vt:lpstr>
      <vt:lpstr>Components of a Medication Order </vt:lpstr>
      <vt:lpstr>PowerPoint Presentation</vt:lpstr>
      <vt:lpstr>Route of Administration </vt:lpstr>
      <vt:lpstr>PowerPoint Presentation</vt:lpstr>
      <vt:lpstr>Rights of Medication Administration </vt:lpstr>
      <vt:lpstr>PowerPoint Presentation</vt:lpstr>
      <vt:lpstr>Effect of drugs  </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14</cp:revision>
  <dcterms:created xsi:type="dcterms:W3CDTF">2023-01-03T18:44:45Z</dcterms:created>
  <dcterms:modified xsi:type="dcterms:W3CDTF">2023-01-04T07:55:54Z</dcterms:modified>
</cp:coreProperties>
</file>